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" r:id="rId2"/>
    <p:sldId id="441" r:id="rId3"/>
    <p:sldId id="443" r:id="rId4"/>
    <p:sldId id="296" r:id="rId5"/>
    <p:sldId id="297" r:id="rId6"/>
    <p:sldId id="298" r:id="rId7"/>
    <p:sldId id="299" r:id="rId8"/>
    <p:sldId id="444" r:id="rId9"/>
    <p:sldId id="315" r:id="rId10"/>
    <p:sldId id="316" r:id="rId11"/>
    <p:sldId id="307" r:id="rId12"/>
    <p:sldId id="317" r:id="rId13"/>
    <p:sldId id="318" r:id="rId14"/>
    <p:sldId id="319" r:id="rId15"/>
    <p:sldId id="321" r:id="rId16"/>
    <p:sldId id="322" r:id="rId17"/>
    <p:sldId id="323" r:id="rId18"/>
    <p:sldId id="324" r:id="rId19"/>
    <p:sldId id="445" r:id="rId20"/>
    <p:sldId id="1093" r:id="rId21"/>
    <p:sldId id="1094" r:id="rId22"/>
    <p:sldId id="1095" r:id="rId23"/>
    <p:sldId id="10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A2B7-27A9-9C4A-B8C7-8DD9037DC96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EC1C-B13D-CC44-825D-59DAE2964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1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12B71-70D7-4B45-930B-1CC6D5FBD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6B1C5845-0AA3-094B-8E9E-1BEF5D4C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7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203067"/>
            <a:ext cx="11360800" cy="4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14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8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2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5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3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3314-3D61-7447-9346-7EA6A363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Predicting Behavior: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53C4-4FC4-864E-BCE1-EC9D971D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 what-if scenario is a modification to an existing, baseline setup 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Implication:</a:t>
            </a:r>
            <a:r>
              <a:rPr lang="en-US" altLang="en-US"/>
              <a:t> we have a good sense of “starting-point” from dataset of existing deployment</a:t>
            </a:r>
          </a:p>
          <a:p>
            <a:endParaRPr lang="en-US" altLang="en-US"/>
          </a:p>
          <a:p>
            <a:r>
              <a:rPr lang="en-US" altLang="en-US"/>
              <a:t>Response-time function is a black-box but there is a lot of data to learn about the system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Implication:</a:t>
            </a:r>
            <a:r>
              <a:rPr lang="en-US" altLang="en-US"/>
              <a:t> use machine learning instead of analytical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BC565-7B9A-384C-9E68-974745C3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2D1261-1DC0-1946-A793-A2937CBA44FF}" type="slidenum">
              <a:rPr lang="en-US" altLang="en-US" sz="1400"/>
              <a:pPr eaLnBrk="1" hangingPunct="1"/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01731F2-5056-634E-92D3-DCB472C17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1" y="333376"/>
            <a:ext cx="8761413" cy="122237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WISE: “What If” Scenario Evaluator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EF6AC1EF-B4A2-8C46-B9A1-56ECEB23441F}"/>
              </a:ext>
            </a:extLst>
          </p:cNvPr>
          <p:cNvSpPr>
            <a:spLocks/>
          </p:cNvSpPr>
          <p:nvPr/>
        </p:nvSpPr>
        <p:spPr bwMode="auto">
          <a:xfrm>
            <a:off x="4727576" y="1527176"/>
            <a:ext cx="2905125" cy="1535113"/>
          </a:xfrm>
          <a:prstGeom prst="rect">
            <a:avLst/>
          </a:prstGeom>
          <a:solidFill>
            <a:srgbClr val="BBE0E3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200" b="1" dirty="0">
                <a:solidFill>
                  <a:srgbClr val="FF0000"/>
                </a:solidFill>
                <a:cs typeface="Gill Sans" charset="0"/>
              </a:rPr>
              <a:t>Service Response-time Estimation Function </a:t>
            </a:r>
            <a:br>
              <a:rPr lang="en-US" sz="2200" b="1" dirty="0">
                <a:solidFill>
                  <a:srgbClr val="FF0000"/>
                </a:solidFill>
                <a:cs typeface="Gill Sans" charset="0"/>
              </a:rPr>
            </a:br>
            <a:r>
              <a:rPr lang="en-US" sz="2200" b="1" i="1" dirty="0" err="1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rt</a:t>
            </a:r>
            <a:r>
              <a:rPr lang="en-US" sz="2200" b="1" i="1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 = f (X)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340A409-1584-6E48-AA36-429273223C9C}"/>
              </a:ext>
            </a:extLst>
          </p:cNvPr>
          <p:cNvGrpSpPr>
            <a:grpSpLocks/>
          </p:cNvGrpSpPr>
          <p:nvPr/>
        </p:nvGrpSpPr>
        <p:grpSpPr bwMode="auto">
          <a:xfrm>
            <a:off x="1641476" y="1611313"/>
            <a:ext cx="3014663" cy="1357312"/>
            <a:chOff x="-198" y="0"/>
            <a:chExt cx="2701" cy="1216"/>
          </a:xfrm>
        </p:grpSpPr>
        <p:sp>
          <p:nvSpPr>
            <p:cNvPr id="19460" name="Line 4">
              <a:extLst>
                <a:ext uri="{FF2B5EF4-FFF2-40B4-BE49-F238E27FC236}">
                  <a16:creationId xmlns:a16="http://schemas.microsoft.com/office/drawing/2014/main" id="{BC3BC70B-B4AD-E443-8C57-466BF7C50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614"/>
              <a:ext cx="552" cy="4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1" name="Rectangle 5">
              <a:extLst>
                <a:ext uri="{FF2B5EF4-FFF2-40B4-BE49-F238E27FC236}">
                  <a16:creationId xmlns:a16="http://schemas.microsoft.com/office/drawing/2014/main" id="{037E7183-394B-764F-B108-6ED79D2CB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" y="0"/>
              <a:ext cx="2088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input variables X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462" name="Group 6">
            <a:extLst>
              <a:ext uri="{FF2B5EF4-FFF2-40B4-BE49-F238E27FC236}">
                <a16:creationId xmlns:a16="http://schemas.microsoft.com/office/drawing/2014/main" id="{8EE962E2-3C3D-F941-A554-A5521C4021B8}"/>
              </a:ext>
            </a:extLst>
          </p:cNvPr>
          <p:cNvGrpSpPr>
            <a:grpSpLocks/>
          </p:cNvGrpSpPr>
          <p:nvPr/>
        </p:nvGrpSpPr>
        <p:grpSpPr bwMode="auto">
          <a:xfrm>
            <a:off x="7627938" y="1620838"/>
            <a:ext cx="2940050" cy="1357312"/>
            <a:chOff x="0" y="0"/>
            <a:chExt cx="2634" cy="1216"/>
          </a:xfrm>
        </p:grpSpPr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8C4C5A2B-0B12-DE45-B37C-2006FC3C2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02"/>
              <a:ext cx="506" cy="7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4" name="Rectangle 8">
              <a:extLst>
                <a:ext uri="{FF2B5EF4-FFF2-40B4-BE49-F238E27FC236}">
                  <a16:creationId xmlns:a16="http://schemas.microsoft.com/office/drawing/2014/main" id="{A7AA14B3-FBE9-9749-B1D6-80632AF81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" y="0"/>
              <a:ext cx="2160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response-time 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9465" name="Rectangle 9">
            <a:extLst>
              <a:ext uri="{FF2B5EF4-FFF2-40B4-BE49-F238E27FC236}">
                <a16:creationId xmlns:a16="http://schemas.microsoft.com/office/drawing/2014/main" id="{E972B230-BCBF-D249-8B44-FA1998045811}"/>
              </a:ext>
            </a:extLst>
          </p:cNvPr>
          <p:cNvSpPr>
            <a:spLocks/>
          </p:cNvSpPr>
          <p:nvPr/>
        </p:nvSpPr>
        <p:spPr bwMode="auto">
          <a:xfrm>
            <a:off x="1781176" y="3559176"/>
            <a:ext cx="4117975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FF0000"/>
                </a:solidFill>
                <a:cs typeface="Gill Sans" charset="0"/>
              </a:rPr>
              <a:t>What are the variables (X)?</a:t>
            </a:r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C5BD0DA6-9455-B54C-B5BA-AD1A93948DE5}"/>
              </a:ext>
            </a:extLst>
          </p:cNvPr>
          <p:cNvSpPr>
            <a:spLocks/>
          </p:cNvSpPr>
          <p:nvPr/>
        </p:nvSpPr>
        <p:spPr bwMode="auto">
          <a:xfrm>
            <a:off x="6567488" y="3559176"/>
            <a:ext cx="3778250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>
                <a:solidFill>
                  <a:srgbClr val="FF0000"/>
                </a:solidFill>
                <a:cs typeface="Gill Sans" charset="0"/>
              </a:rPr>
              <a:t>What is this function?</a:t>
            </a:r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E57C8FBD-C9D0-9B4D-AC59-5C04A3CFA59E}"/>
              </a:ext>
            </a:extLst>
          </p:cNvPr>
          <p:cNvSpPr>
            <a:spLocks/>
          </p:cNvSpPr>
          <p:nvPr/>
        </p:nvSpPr>
        <p:spPr bwMode="auto">
          <a:xfrm>
            <a:off x="2157413" y="4022726"/>
            <a:ext cx="4679950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Sufficient to determine the response-time (domain knowledge)</a:t>
            </a: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5CEE181F-2EC2-DF4D-8408-011FFEBB39AE}"/>
              </a:ext>
            </a:extLst>
          </p:cNvPr>
          <p:cNvSpPr>
            <a:spLocks/>
          </p:cNvSpPr>
          <p:nvPr/>
        </p:nvSpPr>
        <p:spPr bwMode="auto">
          <a:xfrm>
            <a:off x="2122489" y="5791201"/>
            <a:ext cx="8447087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Existing deployment = Distribution of existing conditions</a:t>
            </a:r>
          </a:p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How to transform current scenario to 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?</a:t>
            </a:r>
            <a:endParaRPr lang="en-US" altLang="en-US" sz="2200">
              <a:solidFill>
                <a:srgbClr val="00008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0755BA6B-1163-B544-ACBB-4D78080C6FA3}"/>
              </a:ext>
            </a:extLst>
          </p:cNvPr>
          <p:cNvSpPr>
            <a:spLocks/>
          </p:cNvSpPr>
          <p:nvPr/>
        </p:nvSpPr>
        <p:spPr bwMode="auto">
          <a:xfrm>
            <a:off x="1738313" y="5148264"/>
            <a:ext cx="4545012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 is the distribution under 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 conditions?</a:t>
            </a:r>
            <a:endParaRPr lang="en-US" altLang="en-US" sz="22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171CA5D5-2D86-AB4E-88DB-B2A6CCB98744}"/>
              </a:ext>
            </a:extLst>
          </p:cNvPr>
          <p:cNvSpPr>
            <a:spLocks/>
          </p:cNvSpPr>
          <p:nvPr/>
        </p:nvSpPr>
        <p:spPr bwMode="auto">
          <a:xfrm>
            <a:off x="6926264" y="4005263"/>
            <a:ext cx="3652837" cy="10350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Statistically learned using the data from the existing deployment</a:t>
            </a:r>
          </a:p>
        </p:txBody>
      </p:sp>
      <p:sp>
        <p:nvSpPr>
          <p:cNvPr id="19471" name="Line 15">
            <a:extLst>
              <a:ext uri="{FF2B5EF4-FFF2-40B4-BE49-F238E27FC236}">
                <a16:creationId xmlns:a16="http://schemas.microsoft.com/office/drawing/2014/main" id="{C3B899AE-A1AD-874B-AC74-9963659F5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0376" y="2884488"/>
            <a:ext cx="568325" cy="730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3CAED5D-BAE9-5F46-8F49-9BCCFF961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8925" y="6581776"/>
            <a:ext cx="160338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FFCE16C5-A374-5D4D-8693-087684889F5E}" type="slidenum">
              <a:rPr lang="en-US" altLang="en-US" sz="1300">
                <a:latin typeface="Gill Sans" panose="020B0502020104020203" pitchFamily="34" charset="-79"/>
                <a:ea typeface="ＭＳ Ｐゴシック" panose="020B0600070205080204" pitchFamily="34" charset="-128"/>
              </a:rPr>
              <a:pPr algn="ctr" eaLnBrk="1" hangingPunct="1"/>
              <a:t>11</a:t>
            </a:fld>
            <a:endParaRPr lang="en-US" altLang="en-US" sz="1300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 autoUpdateAnimBg="0"/>
      <p:bldP spid="19465" grpId="0" animBg="1" autoUpdateAnimBg="0"/>
      <p:bldP spid="19466" grpId="0" animBg="1" autoUpdateAnimBg="0"/>
      <p:bldP spid="19467" grpId="0" animBg="1" autoUpdateAnimBg="0"/>
      <p:bldP spid="19468" grpId="0" animBg="1" autoUpdateAnimBg="0"/>
      <p:bldP spid="19469" grpId="0" animBg="1" autoUpdateAnimBg="0"/>
      <p:bldP spid="1947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A24-A713-5541-B7F5-F383DAC3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Scenario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1EBDA-282F-E345-BBAF-5348D446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1B4756-3C0F-7345-8F38-094A9FE1E76D}" type="slidenum">
              <a:rPr lang="en-US" altLang="en-US" sz="1400"/>
              <a:pPr eaLnBrk="1" hangingPunct="1"/>
              <a:t>12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CBBEEEC4-8E39-FB49-BE4B-00CBDCC8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12876"/>
            <a:ext cx="81835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1B7-4F9B-1A40-AA65-F182603A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62FFD-FAAE-A043-B331-A6A099D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1AEA3-63A8-CE4E-B3B6-1AF6ADFF4041}" type="slidenum">
              <a:rPr lang="en-US" altLang="en-US" sz="1400"/>
              <a:pPr eaLnBrk="1" hangingPunct="1"/>
              <a:t>13</a:t>
            </a:fld>
            <a:endParaRPr lang="en-US" altLang="en-US" sz="1400"/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C15E2AE5-7957-3E40-94DB-502C8DF3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27ED-226D-2142-813F-08771AF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7D362-2347-E34E-9A01-8125B4AE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60C897-D4D7-5546-BE8E-DDB09B36367C}" type="slidenum">
              <a:rPr lang="en-US" altLang="en-US" sz="1400"/>
              <a:pPr eaLnBrk="1" hangingPunct="1"/>
              <a:t>14</a:t>
            </a:fld>
            <a:endParaRPr lang="en-US" altLang="en-US" sz="1400"/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6924AB1A-8BCF-E845-827F-C6C72D199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775A-69D2-9742-B06C-E2BF29AF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Google Web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A556-22E1-B140-8431-C8FD503F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7BECBE-1E97-7E48-81E9-C5AD5CC784A4}" type="slidenum">
              <a:rPr lang="en-US" altLang="en-US" sz="1400"/>
              <a:pPr eaLnBrk="1" hangingPunct="1"/>
              <a:t>15</a:t>
            </a:fld>
            <a:endParaRPr lang="en-US" altLang="en-US" sz="1400"/>
          </a:p>
        </p:txBody>
      </p:sp>
      <p:pic>
        <p:nvPicPr>
          <p:cNvPr id="46083" name="Picture 5">
            <a:extLst>
              <a:ext uri="{FF2B5EF4-FFF2-40B4-BE49-F238E27FC236}">
                <a16:creationId xmlns:a16="http://schemas.microsoft.com/office/drawing/2014/main" id="{8594947F-6A88-3945-BACB-768FBDB5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201738"/>
            <a:ext cx="9144000" cy="561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4C9-7E7B-A441-A087-EFE3B981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Propagating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4863D-8C8E-C946-BA40-AC2AB8A8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653E22-09BA-6545-ABA2-A3D27D21CF52}" type="slidenum">
              <a:rPr lang="en-US" altLang="en-US" sz="1400"/>
              <a:pPr eaLnBrk="1" hangingPunct="1"/>
              <a:t>16</a:t>
            </a:fld>
            <a:endParaRPr lang="en-US" altLang="en-US" sz="1400"/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D5AD4822-E32D-8645-B5A6-F249F7DE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1" y="1484314"/>
            <a:ext cx="8189913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230-2C97-EC48-9364-3826E867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492A3-D557-F54E-8955-E2063A7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6286B6-C58C-294D-BE90-508B3C8B77E9}" type="slidenum">
              <a:rPr lang="en-US" altLang="en-US" sz="1400"/>
              <a:pPr eaLnBrk="1" hangingPunct="1"/>
              <a:t>17</a:t>
            </a:fld>
            <a:endParaRPr lang="en-US" altLang="en-US" sz="1400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A7668D6-6BBC-A643-8877-6BF36364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18D0-B711-6E40-B77C-077BDC0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High Prediction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9A966-2585-B648-B9B5-97ABBD7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47C65A-076A-2E4A-8D6B-BE6DBD107890}" type="slidenum">
              <a:rPr lang="en-US" altLang="en-US" sz="1400"/>
              <a:pPr eaLnBrk="1" hangingPunct="1"/>
              <a:t>18</a:t>
            </a:fld>
            <a:endParaRPr lang="en-US" altLang="en-US" sz="1400"/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E82662C-EE80-B545-ABB5-A0C71BD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268414"/>
            <a:ext cx="7272337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EE0-41B6-A142-AB38-670C5CFB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79" y="584592"/>
            <a:ext cx="8946203" cy="828108"/>
          </a:xfrm>
        </p:spPr>
        <p:txBody>
          <a:bodyPr/>
          <a:lstStyle/>
          <a:p>
            <a:pPr algn="ctr"/>
            <a:r>
              <a:rPr lang="en-US" dirty="0"/>
              <a:t>Case Study: The Internet Under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C97-F409-7C4D-B495-F9B3FCE0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19" y="2402188"/>
            <a:ext cx="71374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485DC-2D54-A045-8D57-8F2C2F9A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95" y="1990296"/>
            <a:ext cx="3657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B4F19-D4D6-F04E-84D3-0B8FF944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77" y="3200057"/>
            <a:ext cx="5626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2B99F1-04CC-9C48-AEBE-B2BD24E3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5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42208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B4AC7-39C1-6941-BF26-E0932D68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Volumes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AD92-1EB9-C445-9AE9-A10DD850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" y="2008415"/>
            <a:ext cx="5218832" cy="3812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F0A5A-96B4-6D42-85C5-7E15EA8F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01" y="2008415"/>
            <a:ext cx="54984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0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587A-4384-124C-924C-19E9E6A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Ratios Changed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8DC97-412F-0C42-B38B-6BD2EB5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304471"/>
            <a:ext cx="5092700" cy="513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4C0D0-0E40-F743-8596-AC860E53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78" y="1418771"/>
            <a:ext cx="50165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542C-CE9A-9541-A76D-E8F34927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ISPs (Rapidly) Augmented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DE9D-96B8-B747-8F79-E64F4971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" y="1534886"/>
            <a:ext cx="6122543" cy="449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04395-E51D-344A-AAE0-134A14BD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65" y="1677921"/>
            <a:ext cx="5681307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E4DA-1A62-234F-9CB7-D9B231A2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24CF-9D55-8C41-8579-65FE5662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models for provisioning Internet capacity, diagnosing performance, etc. were disrupted by Covid (changes in patterns were “out of sample”).</a:t>
            </a:r>
          </a:p>
          <a:p>
            <a:endParaRPr lang="en-US" dirty="0"/>
          </a:p>
          <a:p>
            <a:r>
              <a:rPr lang="en-US" dirty="0"/>
              <a:t>Models must thus be able to adapt as conditions change, dealing with a phenomenon we sometimes refer to as “</a:t>
            </a:r>
            <a:r>
              <a:rPr lang="en-US"/>
              <a:t>model drift”.</a:t>
            </a:r>
          </a:p>
        </p:txBody>
      </p:sp>
    </p:spTree>
    <p:extLst>
      <p:ext uri="{BB962C8B-B14F-4D97-AF65-F5344CB8AC3E}">
        <p14:creationId xmlns:p14="http://schemas.microsoft.com/office/powerpoint/2010/main" val="176470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7661-D333-2140-8231-99E84861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41" y="19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Goal: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 Video Quality Based on Changing Conditions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9524-8CB7-F943-B9C7-0B8864C4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A5082-550A-E14D-853B-1E0EC78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521268"/>
            <a:ext cx="10798628" cy="5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6B2F-4E69-3F42-9669-BCE8C48E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Pensieve</a:t>
            </a:r>
            <a:r>
              <a:rPr lang="en-US" dirty="0"/>
              <a:t>: Video bit-rate adaptation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9F58D9-86BF-E442-BF03-A98EC032D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893"/>
            <a:ext cx="10515600" cy="37482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B67E7-67F1-4D4E-9A00-E284FE12C7EA}"/>
              </a:ext>
            </a:extLst>
          </p:cNvPr>
          <p:cNvSpPr txBox="1"/>
          <p:nvPr/>
        </p:nvSpPr>
        <p:spPr>
          <a:xfrm>
            <a:off x="751115" y="5784988"/>
            <a:ext cx="1032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[Neural adaptive video streaming with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Pensieve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Hongzi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Mao et al, SIGCOMM’17]</a:t>
            </a:r>
          </a:p>
        </p:txBody>
      </p:sp>
    </p:spTree>
    <p:extLst>
      <p:ext uri="{BB962C8B-B14F-4D97-AF65-F5344CB8AC3E}">
        <p14:creationId xmlns:p14="http://schemas.microsoft.com/office/powerpoint/2010/main" val="25416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266C-E378-0F46-A75B-645E2CB9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Video Bit-rate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27E0-7554-9B4F-A9AB-944E2291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46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Past segment throughput</a:t>
            </a:r>
          </a:p>
          <a:p>
            <a:pPr lvl="1"/>
            <a:r>
              <a:rPr lang="en-US" dirty="0"/>
              <a:t>Past segment download time</a:t>
            </a:r>
          </a:p>
          <a:p>
            <a:pPr lvl="1"/>
            <a:r>
              <a:rPr lang="en-US" dirty="0"/>
              <a:t>Next segment sizes (at varying bitrates)</a:t>
            </a:r>
          </a:p>
          <a:p>
            <a:pPr lvl="1"/>
            <a:r>
              <a:rPr lang="en-US" dirty="0"/>
              <a:t>Current buffer size</a:t>
            </a:r>
          </a:p>
          <a:p>
            <a:pPr lvl="1"/>
            <a:r>
              <a:rPr lang="en-US" dirty="0"/>
              <a:t>Number of segments left</a:t>
            </a:r>
          </a:p>
          <a:p>
            <a:pPr lvl="1"/>
            <a:r>
              <a:rPr lang="en-US" dirty="0"/>
              <a:t>Last segment bitrate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  <a:r>
              <a:rPr lang="en-US" dirty="0"/>
              <a:t> map state to requested bit-rate</a:t>
            </a:r>
          </a:p>
        </p:txBody>
      </p:sp>
    </p:spTree>
    <p:extLst>
      <p:ext uri="{BB962C8B-B14F-4D97-AF65-F5344CB8AC3E}">
        <p14:creationId xmlns:p14="http://schemas.microsoft.com/office/powerpoint/2010/main" val="401968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0287-5464-584A-B6F0-DC3685B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Congestion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89A5-05CB-3E43-97D8-D9E777AE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9886" cy="482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dirty="0"/>
              <a:t>Interarrival time between ACKs  (EWMA)</a:t>
            </a:r>
          </a:p>
          <a:p>
            <a:pPr lvl="1"/>
            <a:r>
              <a:rPr lang="en-US" dirty="0"/>
              <a:t>Time between TCP sender timestamps (EWMA)</a:t>
            </a:r>
          </a:p>
          <a:p>
            <a:pPr lvl="1"/>
            <a:r>
              <a:rPr lang="en-US" dirty="0"/>
              <a:t>Ratio between most recent RTT and minimum RTT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</a:p>
          <a:p>
            <a:pPr lvl="1"/>
            <a:r>
              <a:rPr lang="en-US" dirty="0"/>
              <a:t>A multiple to the current congestion window</a:t>
            </a:r>
          </a:p>
          <a:p>
            <a:pPr lvl="1"/>
            <a:r>
              <a:rPr lang="en-US" dirty="0"/>
              <a:t>Increment or decrement to the congestion window</a:t>
            </a:r>
          </a:p>
          <a:p>
            <a:pPr lvl="1"/>
            <a:r>
              <a:rPr lang="en-US" dirty="0"/>
              <a:t>A lower bound on time between successive packet transmissions</a:t>
            </a:r>
          </a:p>
        </p:txBody>
      </p:sp>
    </p:spTree>
    <p:extLst>
      <p:ext uri="{BB962C8B-B14F-4D97-AF65-F5344CB8AC3E}">
        <p14:creationId xmlns:p14="http://schemas.microsoft.com/office/powerpoint/2010/main" val="191955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557C-DE80-4542-B303-F2D96265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Remy: Congestion Control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9C2009D-4399-3041-9119-AFBAE6E1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7" y="1677475"/>
            <a:ext cx="5662168" cy="4351338"/>
          </a:xfr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D6ED7B7-155C-7C43-9903-A8810CD5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244"/>
            <a:ext cx="5468257" cy="1564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48B94-435F-2945-92F8-523E43F25B2F}"/>
              </a:ext>
            </a:extLst>
          </p:cNvPr>
          <p:cNvSpPr txBox="1"/>
          <p:nvPr/>
        </p:nvSpPr>
        <p:spPr>
          <a:xfrm>
            <a:off x="6096000" y="414745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[Computer-generated congestion control,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Winstein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Balakrishnan, SIGCOMM’13]</a:t>
            </a:r>
          </a:p>
        </p:txBody>
      </p:sp>
    </p:spTree>
    <p:extLst>
      <p:ext uri="{BB962C8B-B14F-4D97-AF65-F5344CB8AC3E}">
        <p14:creationId xmlns:p14="http://schemas.microsoft.com/office/powerpoint/2010/main" val="13094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22A-DEB3-8741-A43F-1C8348B9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43" y="1771914"/>
            <a:ext cx="7919249" cy="1440842"/>
          </a:xfrm>
        </p:spPr>
        <p:txBody>
          <a:bodyPr/>
          <a:lstStyle/>
          <a:p>
            <a:pPr algn="ctr"/>
            <a:r>
              <a:rPr lang="en-US" dirty="0"/>
              <a:t>Long(er)-Term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64916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D6C32-FBEE-1343-A717-5AEE353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WISE: “What If” Scenario Evaluator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D3F80-70D3-744A-8149-241E753C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Evaluator for CDNs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Predicts distribution of response time for hypothetical network deployment and configuration questions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Uses causal structure among system variables and machine learning to answer the what-if questions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D940B-E8FF-2D42-9AC4-852A9CE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88125B-4455-0B48-A480-1055F0DD8B9A}" type="slidenum">
              <a:rPr lang="en-US" altLang="en-US" sz="1400"/>
              <a:pPr eaLnBrk="1" hangingPunct="1"/>
              <a:t>9</a:t>
            </a:fld>
            <a:endParaRPr lang="en-US" altLang="en-US" sz="1400"/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50012A02-C26C-8145-A522-23A8CCDA7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6237288"/>
            <a:ext cx="8091488" cy="461962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dirty="0">
                <a:solidFill>
                  <a:schemeClr val="dk1"/>
                </a:solidFill>
              </a:rPr>
              <a:t>Tariq, </a:t>
            </a:r>
            <a:r>
              <a:rPr lang="en-US" sz="1200" dirty="0" err="1">
                <a:solidFill>
                  <a:schemeClr val="dk1"/>
                </a:solidFill>
              </a:rPr>
              <a:t>Mukarram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Zeitoun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Amgad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Valancius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Vytautas</a:t>
            </a:r>
            <a:r>
              <a:rPr lang="en-US" sz="1200" dirty="0">
                <a:solidFill>
                  <a:schemeClr val="dk1"/>
                </a:solidFill>
              </a:rPr>
              <a:t> and Feamster, Nick and </a:t>
            </a:r>
            <a:r>
              <a:rPr lang="en-US" sz="1200" dirty="0" err="1">
                <a:solidFill>
                  <a:schemeClr val="dk1"/>
                </a:solidFill>
              </a:rPr>
              <a:t>Ammar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Mostafa</a:t>
            </a:r>
            <a:r>
              <a:rPr lang="en-US" sz="1200" dirty="0">
                <a:solidFill>
                  <a:schemeClr val="dk1"/>
                </a:solidFill>
              </a:rPr>
              <a:t>. Answering what-if deployment and configuration questions with WISE. </a:t>
            </a:r>
            <a:r>
              <a:rPr lang="en-US" sz="1200" i="1" dirty="0">
                <a:solidFill>
                  <a:schemeClr val="dk1"/>
                </a:solidFill>
              </a:rPr>
              <a:t>ACM SIGCOMM</a:t>
            </a:r>
            <a:r>
              <a:rPr lang="en-US" sz="1200" dirty="0">
                <a:solidFill>
                  <a:schemeClr val="dk1"/>
                </a:solidFill>
              </a:rPr>
              <a:t>. August 2008.</a:t>
            </a:r>
            <a:endParaRPr lang="en-US" sz="12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498</Words>
  <Application>Microsoft Macintosh PowerPoint</Application>
  <PresentationFormat>Widescreen</PresentationFormat>
  <Paragraphs>80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Helvetica</vt:lpstr>
      <vt:lpstr>Open Sans</vt:lpstr>
      <vt:lpstr>Times New Roman</vt:lpstr>
      <vt:lpstr>Office Theme</vt:lpstr>
      <vt:lpstr>Machine Learning for Computer Systems</vt:lpstr>
      <vt:lpstr>Resource Allocation</vt:lpstr>
      <vt:lpstr>Goal: Adapt Video Quality Based on Changing Conditions </vt:lpstr>
      <vt:lpstr>Pensieve: Video bit-rate adaptation</vt:lpstr>
      <vt:lpstr>Example #1: Video Bit-rate Adaptation</vt:lpstr>
      <vt:lpstr>Example #2: Congestion Control </vt:lpstr>
      <vt:lpstr>Remy: Congestion Control</vt:lpstr>
      <vt:lpstr>Long(er)-Term Resource Allocation</vt:lpstr>
      <vt:lpstr>WISE: “What If” Scenario Evaluator</vt:lpstr>
      <vt:lpstr>Predicting Behavior: Observations</vt:lpstr>
      <vt:lpstr>WISE: “What If” Scenario Evaluator</vt:lpstr>
      <vt:lpstr>Scenario Specification</vt:lpstr>
      <vt:lpstr>Learning Causal Structure</vt:lpstr>
      <vt:lpstr>Guiding Transformation</vt:lpstr>
      <vt:lpstr>Google Web Service</vt:lpstr>
      <vt:lpstr>Propagating Changes</vt:lpstr>
      <vt:lpstr>Example: “Draining” a Data Center</vt:lpstr>
      <vt:lpstr>High Prediction Accuracy</vt:lpstr>
      <vt:lpstr>Case Study: The Internet Under Covid</vt:lpstr>
      <vt:lpstr>Traffic Volumes Increased</vt:lpstr>
      <vt:lpstr>Traffic Ratios Changed</vt:lpstr>
      <vt:lpstr>ISPs (Rapidly) Augmented Capacity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Computer Systems</dc:title>
  <dc:creator>Nick Feamster</dc:creator>
  <cp:lastModifiedBy>Nick Feamster</cp:lastModifiedBy>
  <cp:revision>19</cp:revision>
  <dcterms:created xsi:type="dcterms:W3CDTF">2022-10-04T14:41:56Z</dcterms:created>
  <dcterms:modified xsi:type="dcterms:W3CDTF">2023-10-09T19:36:46Z</dcterms:modified>
</cp:coreProperties>
</file>